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</p:sldMasterIdLst>
  <p:notesMasterIdLst>
    <p:notesMasterId r:id="rId16"/>
  </p:notesMasterIdLst>
  <p:handoutMasterIdLst>
    <p:handoutMasterId r:id="rId17"/>
  </p:handoutMasterIdLst>
  <p:sldIdLst>
    <p:sldId id="256" r:id="rId3"/>
    <p:sldId id="258" r:id="rId4"/>
    <p:sldId id="277" r:id="rId5"/>
    <p:sldId id="270" r:id="rId6"/>
    <p:sldId id="267" r:id="rId7"/>
    <p:sldId id="268" r:id="rId8"/>
    <p:sldId id="271" r:id="rId9"/>
    <p:sldId id="272" r:id="rId10"/>
    <p:sldId id="273" r:id="rId11"/>
    <p:sldId id="274" r:id="rId12"/>
    <p:sldId id="275" r:id="rId13"/>
    <p:sldId id="276" r:id="rId14"/>
    <p:sldId id="257" r:id="rId15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635"/>
    <a:srgbClr val="762123"/>
    <a:srgbClr val="EC821C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433" autoAdjust="0"/>
    <p:restoredTop sz="93381" autoAdjust="0"/>
  </p:normalViewPr>
  <p:slideViewPr>
    <p:cSldViewPr>
      <p:cViewPr>
        <p:scale>
          <a:sx n="78" d="100"/>
          <a:sy n="78" d="100"/>
        </p:scale>
        <p:origin x="-115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9/11/2014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9/11/2014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 smtClean="0"/>
              <a:t>Name(s) of presenter(s)</a:t>
            </a:r>
            <a:br>
              <a:rPr lang="en-US" dirty="0" smtClean="0"/>
            </a:br>
            <a:r>
              <a:rPr lang="en-US" dirty="0" smtClean="0"/>
              <a:t>Organizational affiliation</a:t>
            </a:r>
            <a:br>
              <a:rPr lang="en-US" dirty="0" smtClean="0"/>
            </a:br>
            <a:r>
              <a:rPr lang="en-US" dirty="0" smtClean="0"/>
              <a:t>Event name, place and dates</a:t>
            </a:r>
            <a:endParaRPr lang="en-US" dirty="0"/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 smtClean="0">
                  <a:latin typeface="+mj-lt"/>
                </a:rPr>
                <a:t>The presentation has a Creative Commons </a:t>
              </a:r>
              <a:r>
                <a:rPr lang="en-US" sz="900" i="1" dirty="0" err="1" smtClean="0">
                  <a:latin typeface="+mj-lt"/>
                </a:rPr>
                <a:t>licence</a:t>
              </a:r>
              <a:r>
                <a:rPr lang="en-US" sz="900" i="1" dirty="0" smtClean="0">
                  <a:latin typeface="+mj-lt"/>
                </a:rPr>
                <a:t>. You are free to re-use or distribute this work, provided credit is given to ILRI.</a:t>
              </a:r>
              <a:endParaRPr lang="en-US" sz="900" dirty="0" smtClean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 smtClean="0">
                  <a:latin typeface="+mj-lt"/>
                </a:rPr>
                <a:t>The presentation has a Creative Commons </a:t>
              </a:r>
              <a:r>
                <a:rPr lang="en-US" sz="900" i="1" dirty="0" err="1" smtClean="0">
                  <a:latin typeface="+mj-lt"/>
                </a:rPr>
                <a:t>licence</a:t>
              </a:r>
              <a:r>
                <a:rPr lang="en-US" sz="900" i="1" dirty="0" smtClean="0">
                  <a:latin typeface="+mj-lt"/>
                </a:rPr>
                <a:t>. You are free to re-use or distribute this work, provided credit is given to ILRI.</a:t>
              </a:r>
              <a:endParaRPr lang="en-US" sz="900" dirty="0" smtClean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 smtClean="0"/>
              <a:t>For graphs</a:t>
            </a:r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57238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For charts use this style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  <p:sldLayoutId id="2147483682" r:id="rId6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Insert picture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838200" y="1752600"/>
            <a:ext cx="7124700" cy="1600200"/>
          </a:xfrm>
        </p:spPr>
        <p:txBody>
          <a:bodyPr/>
          <a:lstStyle/>
          <a:p>
            <a:r>
              <a:rPr lang="en-US" dirty="0" smtClean="0">
                <a:latin typeface="+mn-lt"/>
              </a:rPr>
              <a:t>Africa RISING yammer guide </a:t>
            </a:r>
            <a:endParaRPr lang="en-US" dirty="0">
              <a:latin typeface="+mn-lt"/>
            </a:endParaRP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905000" y="3733800"/>
            <a:ext cx="5259387" cy="1905000"/>
          </a:xfrm>
        </p:spPr>
        <p:txBody>
          <a:bodyPr/>
          <a:lstStyle/>
          <a:p>
            <a:r>
              <a:rPr lang="en-US" dirty="0" smtClean="0">
                <a:latin typeface="+mn-lt"/>
              </a:rPr>
              <a:t>Tsehay Gashaw, </a:t>
            </a:r>
          </a:p>
          <a:p>
            <a:r>
              <a:rPr lang="en-US" dirty="0" smtClean="0">
                <a:latin typeface="+mn-lt"/>
              </a:rPr>
              <a:t>East and Southern Africa </a:t>
            </a:r>
            <a:r>
              <a:rPr lang="en-US" dirty="0">
                <a:latin typeface="+mn-lt"/>
              </a:rPr>
              <a:t>Project </a:t>
            </a:r>
            <a:endParaRPr lang="en-US" dirty="0" smtClean="0">
              <a:latin typeface="+mn-lt"/>
            </a:endParaRPr>
          </a:p>
          <a:p>
            <a:r>
              <a:rPr lang="en-US" dirty="0" smtClean="0">
                <a:latin typeface="+mn-lt"/>
              </a:rPr>
              <a:t>3</a:t>
            </a:r>
            <a:r>
              <a:rPr lang="en-US" baseline="30000" dirty="0" smtClean="0">
                <a:latin typeface="+mn-lt"/>
              </a:rPr>
              <a:t>rd</a:t>
            </a:r>
            <a:r>
              <a:rPr lang="en-US" dirty="0" smtClean="0">
                <a:latin typeface="+mn-lt"/>
              </a:rPr>
              <a:t> </a:t>
            </a:r>
            <a:r>
              <a:rPr lang="en-US" dirty="0">
                <a:latin typeface="+mn-lt"/>
              </a:rPr>
              <a:t>Review and Planning </a:t>
            </a:r>
            <a:r>
              <a:rPr lang="en-US" dirty="0" smtClean="0">
                <a:latin typeface="+mn-lt"/>
              </a:rPr>
              <a:t>Meeting</a:t>
            </a:r>
          </a:p>
          <a:p>
            <a:r>
              <a:rPr lang="en-US" dirty="0" smtClean="0">
                <a:latin typeface="+mn-lt"/>
              </a:rPr>
              <a:t>9-12 </a:t>
            </a:r>
            <a:r>
              <a:rPr lang="en-US" dirty="0">
                <a:latin typeface="+mn-lt"/>
              </a:rPr>
              <a:t>September, 2014</a:t>
            </a:r>
          </a:p>
        </p:txBody>
      </p:sp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1373141"/>
            <a:ext cx="5410200" cy="608059"/>
          </a:xfrm>
        </p:spPr>
        <p:txBody>
          <a:bodyPr>
            <a:noAutofit/>
          </a:bodyPr>
          <a:lstStyle/>
          <a:p>
            <a:r>
              <a:rPr lang="en-US" sz="3600" dirty="0"/>
              <a:t>Select the Network to Adjust</a:t>
            </a:r>
          </a:p>
        </p:txBody>
      </p:sp>
      <p:sp>
        <p:nvSpPr>
          <p:cNvPr id="4" name="Oval 3"/>
          <p:cNvSpPr/>
          <p:nvPr/>
        </p:nvSpPr>
        <p:spPr>
          <a:xfrm>
            <a:off x="1600200" y="1295400"/>
            <a:ext cx="838200" cy="7620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3</a:t>
            </a:r>
            <a:endParaRPr lang="en-US" sz="32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133600"/>
            <a:ext cx="7772400" cy="4747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H="1">
            <a:off x="3145536" y="1828800"/>
            <a:ext cx="3864864" cy="2133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2685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0" y="1219200"/>
            <a:ext cx="4193875" cy="608059"/>
          </a:xfrm>
        </p:spPr>
        <p:txBody>
          <a:bodyPr>
            <a:noAutofit/>
          </a:bodyPr>
          <a:lstStyle/>
          <a:p>
            <a:r>
              <a:rPr lang="en-US" sz="3600" dirty="0" smtClean="0"/>
              <a:t>When </a:t>
            </a:r>
            <a:r>
              <a:rPr lang="en-US" sz="3600" dirty="0"/>
              <a:t>should I get mail</a:t>
            </a:r>
          </a:p>
        </p:txBody>
      </p:sp>
      <p:sp>
        <p:nvSpPr>
          <p:cNvPr id="4" name="Oval 3"/>
          <p:cNvSpPr/>
          <p:nvPr/>
        </p:nvSpPr>
        <p:spPr>
          <a:xfrm>
            <a:off x="1905000" y="1219200"/>
            <a:ext cx="838200" cy="7620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3</a:t>
            </a:r>
            <a:endParaRPr lang="en-US" sz="32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20"/>
          <a:stretch/>
        </p:blipFill>
        <p:spPr bwMode="auto">
          <a:xfrm>
            <a:off x="1395413" y="2029968"/>
            <a:ext cx="5919787" cy="4828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H="1">
            <a:off x="4419600" y="2667000"/>
            <a:ext cx="3352800" cy="1219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7698962" y="2133600"/>
            <a:ext cx="838200" cy="7620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3.1</a:t>
            </a:r>
            <a:endParaRPr lang="en-US" sz="2400" dirty="0"/>
          </a:p>
        </p:txBody>
      </p:sp>
      <p:sp>
        <p:nvSpPr>
          <p:cNvPr id="11" name="Oval 10"/>
          <p:cNvSpPr/>
          <p:nvPr/>
        </p:nvSpPr>
        <p:spPr>
          <a:xfrm>
            <a:off x="5410200" y="4610100"/>
            <a:ext cx="838200" cy="7620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3.2</a:t>
            </a:r>
            <a:endParaRPr lang="en-US" sz="2400" dirty="0"/>
          </a:p>
        </p:txBody>
      </p:sp>
      <p:sp>
        <p:nvSpPr>
          <p:cNvPr id="13" name="Left Brace 12"/>
          <p:cNvSpPr/>
          <p:nvPr/>
        </p:nvSpPr>
        <p:spPr>
          <a:xfrm flipH="1">
            <a:off x="5029200" y="4191000"/>
            <a:ext cx="228600" cy="1600200"/>
          </a:xfrm>
          <a:prstGeom prst="leftBrac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313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0400" y="1295400"/>
            <a:ext cx="4193875" cy="608059"/>
          </a:xfrm>
        </p:spPr>
        <p:txBody>
          <a:bodyPr>
            <a:noAutofit/>
          </a:bodyPr>
          <a:lstStyle/>
          <a:p>
            <a:r>
              <a:rPr lang="en-US" sz="3200" dirty="0"/>
              <a:t>What messages do I want</a:t>
            </a:r>
          </a:p>
        </p:txBody>
      </p:sp>
      <p:sp>
        <p:nvSpPr>
          <p:cNvPr id="4" name="Oval 3"/>
          <p:cNvSpPr/>
          <p:nvPr/>
        </p:nvSpPr>
        <p:spPr>
          <a:xfrm>
            <a:off x="1905000" y="1219200"/>
            <a:ext cx="838200" cy="7620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3</a:t>
            </a:r>
            <a:endParaRPr lang="en-US" sz="32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057400"/>
            <a:ext cx="4687062" cy="4773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eft Brace 4"/>
          <p:cNvSpPr/>
          <p:nvPr/>
        </p:nvSpPr>
        <p:spPr>
          <a:xfrm flipH="1">
            <a:off x="3810000" y="2743200"/>
            <a:ext cx="228600" cy="2362200"/>
          </a:xfrm>
          <a:prstGeom prst="leftBrac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191000" y="2667000"/>
            <a:ext cx="838200" cy="7620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3.2</a:t>
            </a:r>
            <a:endParaRPr lang="en-US" sz="2400" dirty="0"/>
          </a:p>
        </p:txBody>
      </p:sp>
      <p:sp>
        <p:nvSpPr>
          <p:cNvPr id="7" name="Rectangle 6"/>
          <p:cNvSpPr/>
          <p:nvPr/>
        </p:nvSpPr>
        <p:spPr>
          <a:xfrm>
            <a:off x="4116324" y="3657600"/>
            <a:ext cx="2208276" cy="6096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Adjust here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9404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5891" y="190500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solidFill>
                  <a:srgbClr val="156834"/>
                </a:solidFill>
                <a:latin typeface="Gill Sans" pitchFamily="34" charset="0"/>
              </a:rPr>
              <a:t>Thank You</a:t>
            </a:r>
            <a:endParaRPr lang="en-US" dirty="0">
              <a:solidFill>
                <a:srgbClr val="156834"/>
              </a:solidFill>
              <a:latin typeface="Gill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501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295400"/>
            <a:ext cx="7772400" cy="838200"/>
          </a:xfrm>
        </p:spPr>
        <p:txBody>
          <a:bodyPr/>
          <a:lstStyle/>
          <a:p>
            <a:r>
              <a:rPr lang="en-US" dirty="0" smtClean="0"/>
              <a:t>Yammer</a:t>
            </a:r>
            <a:endParaRPr lang="en-US" dirty="0"/>
          </a:p>
        </p:txBody>
      </p:sp>
      <p:sp>
        <p:nvSpPr>
          <p:cNvPr id="3" name="Text Placeholder 1"/>
          <p:cNvSpPr txBox="1">
            <a:spLocks/>
          </p:cNvSpPr>
          <p:nvPr/>
        </p:nvSpPr>
        <p:spPr>
          <a:xfrm>
            <a:off x="381000" y="2438400"/>
            <a:ext cx="7772400" cy="2819400"/>
          </a:xfrm>
          <a:prstGeom prst="rect">
            <a:avLst/>
          </a:prstGeom>
        </p:spPr>
        <p:txBody>
          <a:bodyPr/>
          <a:lstStyle>
            <a:lvl1pPr marL="114300" indent="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None/>
              <a:defRPr sz="4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/>
            <a:r>
              <a:rPr lang="en-US" sz="2800" dirty="0">
                <a:latin typeface="+mn-lt"/>
              </a:rPr>
              <a:t>Yammer is </a:t>
            </a:r>
            <a:r>
              <a:rPr lang="en-US" sz="2800" dirty="0" smtClean="0">
                <a:latin typeface="+mn-lt"/>
              </a:rPr>
              <a:t>a </a:t>
            </a:r>
            <a:r>
              <a:rPr lang="en-US" sz="2800" dirty="0" err="1">
                <a:latin typeface="+mn-lt"/>
              </a:rPr>
              <a:t>microblogging</a:t>
            </a:r>
            <a:r>
              <a:rPr lang="en-US" sz="2800" dirty="0">
                <a:latin typeface="+mn-lt"/>
              </a:rPr>
              <a:t> service like Twitter, it allows users to post updates of their activities, follow others' updates, tag content, etc... </a:t>
            </a:r>
            <a:endParaRPr lang="en-US" sz="2800" dirty="0" smtClean="0">
              <a:latin typeface="+mn-lt"/>
            </a:endParaRPr>
          </a:p>
          <a:p>
            <a:pPr fontAlgn="base"/>
            <a:r>
              <a:rPr lang="en-US" sz="2800" dirty="0" smtClean="0">
                <a:latin typeface="+mn-lt"/>
              </a:rPr>
              <a:t>Unlike </a:t>
            </a:r>
            <a:r>
              <a:rPr lang="en-US" sz="2800" dirty="0">
                <a:latin typeface="+mn-lt"/>
              </a:rPr>
              <a:t>Twitter, Yammer focuses on businesses, and only individuals with the same email domain can join a given network. </a:t>
            </a:r>
          </a:p>
        </p:txBody>
      </p:sp>
    </p:spTree>
    <p:extLst>
      <p:ext uri="{BB962C8B-B14F-4D97-AF65-F5344CB8AC3E}">
        <p14:creationId xmlns:p14="http://schemas.microsoft.com/office/powerpoint/2010/main" val="63109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304800" y="1371600"/>
            <a:ext cx="8382000" cy="685800"/>
          </a:xfrm>
        </p:spPr>
        <p:txBody>
          <a:bodyPr>
            <a:noAutofit/>
          </a:bodyPr>
          <a:lstStyle/>
          <a:p>
            <a:pPr marL="114300" lvl="1" indent="0">
              <a:buNone/>
            </a:pPr>
            <a:r>
              <a:rPr lang="en-US" sz="3200" b="1" dirty="0" smtClean="0">
                <a:solidFill>
                  <a:srgbClr val="00B050"/>
                </a:solidFill>
              </a:rPr>
              <a:t>Why is it important?</a:t>
            </a:r>
            <a:endParaRPr lang="en-US" sz="3200" b="1" dirty="0">
              <a:solidFill>
                <a:srgbClr val="00B050"/>
              </a:solidFill>
            </a:endParaRPr>
          </a:p>
        </p:txBody>
      </p:sp>
      <p:sp>
        <p:nvSpPr>
          <p:cNvPr id="3" name="Text Placeholder 1"/>
          <p:cNvSpPr txBox="1">
            <a:spLocks/>
          </p:cNvSpPr>
          <p:nvPr/>
        </p:nvSpPr>
        <p:spPr>
          <a:xfrm>
            <a:off x="381000" y="1981200"/>
            <a:ext cx="7772400" cy="4648200"/>
          </a:xfrm>
          <a:prstGeom prst="rect">
            <a:avLst/>
          </a:prstGeom>
        </p:spPr>
        <p:txBody>
          <a:bodyPr/>
          <a:lstStyle>
            <a:lvl1pPr marL="114300" indent="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None/>
              <a:defRPr sz="4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Clr>
                <a:srgbClr val="72201E"/>
              </a:buClr>
              <a:buFont typeface="Calibri" pitchFamily="34" charset="0"/>
              <a:buChar char="•"/>
            </a:pPr>
            <a:r>
              <a:rPr lang="en-US" sz="2400" dirty="0"/>
              <a:t>Quickly get connected and collaborate with CGIAR colleagues</a:t>
            </a:r>
          </a:p>
          <a:p>
            <a:pPr lvl="1">
              <a:buClr>
                <a:srgbClr val="72201E"/>
              </a:buClr>
              <a:buFont typeface="Calibri" pitchFamily="34" charset="0"/>
              <a:buChar char="•"/>
            </a:pPr>
            <a:r>
              <a:rPr lang="en-US" sz="2400" dirty="0"/>
              <a:t>Cut down on email traffic</a:t>
            </a:r>
          </a:p>
          <a:p>
            <a:pPr lvl="1">
              <a:buClr>
                <a:srgbClr val="72201E"/>
              </a:buClr>
              <a:buFont typeface="Calibri" pitchFamily="34" charset="0"/>
              <a:buChar char="•"/>
            </a:pPr>
            <a:r>
              <a:rPr lang="en-US" sz="2400" dirty="0"/>
              <a:t>Get help or find answers for some of </a:t>
            </a:r>
            <a:r>
              <a:rPr lang="en-US" sz="2400" dirty="0" smtClean="0"/>
              <a:t>your </a:t>
            </a:r>
            <a:r>
              <a:rPr lang="en-US" sz="2400" dirty="0"/>
              <a:t>questions</a:t>
            </a:r>
          </a:p>
          <a:p>
            <a:pPr lvl="1">
              <a:buClr>
                <a:srgbClr val="72201E"/>
              </a:buClr>
              <a:buFont typeface="Calibri" pitchFamily="34" charset="0"/>
              <a:buChar char="•"/>
            </a:pPr>
            <a:r>
              <a:rPr lang="en-US" sz="2400" dirty="0"/>
              <a:t>Find out about project activities and updates</a:t>
            </a:r>
          </a:p>
          <a:p>
            <a:pPr lvl="1">
              <a:buClr>
                <a:srgbClr val="72201E"/>
              </a:buClr>
              <a:buFont typeface="Calibri" pitchFamily="34" charset="0"/>
              <a:buChar char="•"/>
            </a:pPr>
            <a:r>
              <a:rPr lang="en-US" sz="2400" dirty="0"/>
              <a:t>Share, learn and get more from </a:t>
            </a:r>
            <a:r>
              <a:rPr lang="en-US" sz="2400" dirty="0" smtClean="0"/>
              <a:t>yammer</a:t>
            </a:r>
          </a:p>
          <a:p>
            <a:pPr marL="0" indent="-114300">
              <a:buClr>
                <a:srgbClr val="72201E"/>
              </a:buClr>
            </a:pPr>
            <a:r>
              <a:rPr lang="en-US" sz="3200" b="1" dirty="0" smtClean="0">
                <a:solidFill>
                  <a:srgbClr val="FF0000"/>
                </a:solidFill>
                <a:latin typeface="+mn-lt"/>
              </a:rPr>
              <a:t>Key </a:t>
            </a:r>
            <a:r>
              <a:rPr lang="en-US" sz="3200" b="1" dirty="0">
                <a:solidFill>
                  <a:srgbClr val="FF0000"/>
                </a:solidFill>
                <a:latin typeface="+mn-lt"/>
              </a:rPr>
              <a:t>actions</a:t>
            </a:r>
          </a:p>
          <a:p>
            <a:pPr lvl="1">
              <a:buClr>
                <a:srgbClr val="72201E"/>
              </a:buClr>
              <a:buFont typeface="Calibri" pitchFamily="34" charset="0"/>
              <a:buChar char="•"/>
            </a:pPr>
            <a:r>
              <a:rPr lang="en-US" sz="2400" dirty="0"/>
              <a:t>Join with </a:t>
            </a:r>
            <a:r>
              <a:rPr lang="en-US" sz="2400" dirty="0" smtClean="0"/>
              <a:t>your institution email (ex. </a:t>
            </a:r>
            <a:r>
              <a:rPr lang="en-US" sz="2400" dirty="0"/>
              <a:t>cgiar.org, </a:t>
            </a:r>
            <a:r>
              <a:rPr lang="en-US" sz="2400" dirty="0" smtClean="0"/>
              <a:t>etc.)</a:t>
            </a:r>
            <a:endParaRPr lang="en-US" sz="2400" dirty="0"/>
          </a:p>
          <a:p>
            <a:pPr lvl="1">
              <a:buClr>
                <a:srgbClr val="72201E"/>
              </a:buClr>
              <a:buFont typeface="Calibri" pitchFamily="34" charset="0"/>
              <a:buChar char="•"/>
            </a:pPr>
            <a:r>
              <a:rPr lang="en-US" sz="2400" dirty="0"/>
              <a:t>Update profile </a:t>
            </a:r>
          </a:p>
          <a:p>
            <a:pPr lvl="1">
              <a:buClr>
                <a:srgbClr val="72201E"/>
              </a:buClr>
              <a:buFont typeface="Calibri" pitchFamily="34" charset="0"/>
              <a:buChar char="•"/>
            </a:pPr>
            <a:r>
              <a:rPr lang="en-US" sz="2400" dirty="0"/>
              <a:t>Set </a:t>
            </a:r>
            <a:r>
              <a:rPr lang="en-US" sz="2400" dirty="0" smtClean="0"/>
              <a:t>notifications (manage your emails!)</a:t>
            </a:r>
            <a:endParaRPr lang="en-US" sz="2400" dirty="0"/>
          </a:p>
          <a:p>
            <a:pPr marL="777240" lvl="2" indent="0">
              <a:buClr>
                <a:srgbClr val="72201E"/>
              </a:buClr>
              <a:buNone/>
            </a:pPr>
            <a:endParaRPr lang="en-US" sz="2000" dirty="0"/>
          </a:p>
          <a:p>
            <a:pPr marL="1051560" lvl="3" indent="0">
              <a:buClr>
                <a:srgbClr val="72201E"/>
              </a:buClr>
              <a:buNone/>
            </a:pP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2561445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371600"/>
            <a:ext cx="7772400" cy="685800"/>
          </a:xfrm>
        </p:spPr>
        <p:txBody>
          <a:bodyPr/>
          <a:lstStyle/>
          <a:p>
            <a:r>
              <a:rPr lang="en-US" sz="3200" dirty="0" smtClean="0"/>
              <a:t>Customizing your yammer setting</a:t>
            </a:r>
            <a:endParaRPr lang="en-US" sz="3200" dirty="0"/>
          </a:p>
        </p:txBody>
      </p:sp>
      <p:sp>
        <p:nvSpPr>
          <p:cNvPr id="3" name="Text Placeholder 1"/>
          <p:cNvSpPr txBox="1">
            <a:spLocks/>
          </p:cNvSpPr>
          <p:nvPr/>
        </p:nvSpPr>
        <p:spPr>
          <a:xfrm>
            <a:off x="381000" y="2057400"/>
            <a:ext cx="7772400" cy="4572000"/>
          </a:xfrm>
          <a:prstGeom prst="rect">
            <a:avLst/>
          </a:prstGeom>
        </p:spPr>
        <p:txBody>
          <a:bodyPr/>
          <a:lstStyle>
            <a:lvl1pPr marL="114300" indent="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None/>
              <a:defRPr sz="4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>
                <a:solidFill>
                  <a:srgbClr val="FF0000"/>
                </a:solidFill>
                <a:latin typeface="Calibri (Body)"/>
              </a:rPr>
              <a:t>Key </a:t>
            </a:r>
            <a:r>
              <a:rPr lang="en-US" sz="2800" dirty="0" smtClean="0">
                <a:solidFill>
                  <a:srgbClr val="FF0000"/>
                </a:solidFill>
                <a:latin typeface="Calibri (Body)"/>
              </a:rPr>
              <a:t>Elements</a:t>
            </a:r>
            <a:endParaRPr lang="en-US" sz="2800" dirty="0">
              <a:solidFill>
                <a:srgbClr val="FF0000"/>
              </a:solidFill>
              <a:latin typeface="Calibri (Body)"/>
            </a:endParaRPr>
          </a:p>
          <a:p>
            <a:r>
              <a:rPr lang="en-US" sz="2400" dirty="0" smtClean="0">
                <a:latin typeface="Calibri (Body)"/>
              </a:rPr>
              <a:t>FOLLOWING </a:t>
            </a:r>
            <a:endParaRPr lang="en-US" sz="2400" dirty="0">
              <a:latin typeface="Calibri (Body)"/>
            </a:endParaRPr>
          </a:p>
          <a:p>
            <a:pPr marL="400050" indent="-285750">
              <a:buFont typeface="Arial" pitchFamily="34" charset="0"/>
              <a:buChar char="•"/>
            </a:pPr>
            <a:r>
              <a:rPr lang="en-US" sz="2400" dirty="0" smtClean="0">
                <a:latin typeface="Calibri (Body)"/>
              </a:rPr>
              <a:t>Select </a:t>
            </a:r>
            <a:r>
              <a:rPr lang="en-US" sz="2400" dirty="0">
                <a:latin typeface="Calibri (Body)"/>
              </a:rPr>
              <a:t>who you follow in the cgiar.org yammer </a:t>
            </a:r>
          </a:p>
          <a:p>
            <a:pPr marL="400050" indent="-285750">
              <a:buFont typeface="Arial" pitchFamily="34" charset="0"/>
              <a:buChar char="•"/>
            </a:pPr>
            <a:r>
              <a:rPr lang="en-US" sz="2400" dirty="0" smtClean="0">
                <a:latin typeface="Calibri (Body)"/>
              </a:rPr>
              <a:t>Select </a:t>
            </a:r>
            <a:r>
              <a:rPr lang="en-US" sz="2400" dirty="0">
                <a:latin typeface="Calibri (Body)"/>
              </a:rPr>
              <a:t>all colleagues in a community or network </a:t>
            </a:r>
          </a:p>
          <a:p>
            <a:pPr marL="400050" indent="-285750">
              <a:buFont typeface="Arial" pitchFamily="34" charset="0"/>
              <a:buChar char="•"/>
            </a:pPr>
            <a:r>
              <a:rPr lang="en-US" sz="2400" dirty="0" smtClean="0">
                <a:latin typeface="Calibri (Body)"/>
              </a:rPr>
              <a:t>Select </a:t>
            </a:r>
            <a:r>
              <a:rPr lang="en-US" sz="2400" dirty="0">
                <a:latin typeface="Calibri (Body)"/>
              </a:rPr>
              <a:t>groups to join, and follow </a:t>
            </a:r>
          </a:p>
          <a:p>
            <a:endParaRPr lang="en-US" sz="2400" dirty="0">
              <a:latin typeface="Calibri (Body)"/>
            </a:endParaRPr>
          </a:p>
          <a:p>
            <a:r>
              <a:rPr lang="en-US" sz="2400" dirty="0" smtClean="0">
                <a:latin typeface="Calibri (Body)"/>
              </a:rPr>
              <a:t>NOTIFICATIONS </a:t>
            </a:r>
            <a:endParaRPr lang="en-US" sz="2400" dirty="0">
              <a:latin typeface="Calibri (Body)"/>
            </a:endParaRPr>
          </a:p>
          <a:p>
            <a:pPr marL="457200" indent="-342900">
              <a:buFont typeface="Arial" pitchFamily="34" charset="0"/>
              <a:buChar char="•"/>
            </a:pPr>
            <a:r>
              <a:rPr lang="en-US" sz="2400" dirty="0" smtClean="0">
                <a:latin typeface="Calibri (Body)"/>
              </a:rPr>
              <a:t>Which </a:t>
            </a:r>
            <a:r>
              <a:rPr lang="en-US" sz="2400" dirty="0">
                <a:latin typeface="Calibri (Body)"/>
              </a:rPr>
              <a:t>messages to get from Yammer </a:t>
            </a:r>
          </a:p>
          <a:p>
            <a:pPr marL="457200" indent="-342900">
              <a:buFont typeface="Arial" pitchFamily="34" charset="0"/>
              <a:buChar char="•"/>
            </a:pPr>
            <a:r>
              <a:rPr lang="en-US" sz="2400" dirty="0" smtClean="0">
                <a:latin typeface="Calibri (Body)"/>
              </a:rPr>
              <a:t>Frequency </a:t>
            </a:r>
            <a:r>
              <a:rPr lang="en-US" sz="2400" dirty="0">
                <a:latin typeface="Calibri (Body)"/>
              </a:rPr>
              <a:t>of messages from Yammer </a:t>
            </a:r>
          </a:p>
        </p:txBody>
      </p:sp>
    </p:spTree>
    <p:extLst>
      <p:ext uri="{BB962C8B-B14F-4D97-AF65-F5344CB8AC3E}">
        <p14:creationId xmlns:p14="http://schemas.microsoft.com/office/powerpoint/2010/main" val="3059367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33400" y="685800"/>
            <a:ext cx="6858000" cy="838200"/>
          </a:xfrm>
        </p:spPr>
        <p:txBody>
          <a:bodyPr>
            <a:normAutofit fontScale="47500" lnSpcReduction="20000"/>
          </a:bodyPr>
          <a:lstStyle/>
          <a:p>
            <a:r>
              <a:rPr lang="en-US" sz="6700" dirty="0" smtClean="0">
                <a:latin typeface="+mj-lt"/>
              </a:rPr>
              <a:t>Yammer</a:t>
            </a:r>
          </a:p>
          <a:p>
            <a:r>
              <a:rPr lang="en-US" dirty="0">
                <a:solidFill>
                  <a:srgbClr val="00B050"/>
                </a:solidFill>
                <a:latin typeface="+mj-lt"/>
              </a:rPr>
              <a:t>(https://www.yammer.com/africa-rising/)</a:t>
            </a:r>
            <a:endParaRPr lang="en-US" dirty="0">
              <a:latin typeface="+mj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884381"/>
            <a:ext cx="7924800" cy="4668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Freeform 6"/>
          <p:cNvSpPr/>
          <p:nvPr/>
        </p:nvSpPr>
        <p:spPr>
          <a:xfrm>
            <a:off x="7253168" y="2248718"/>
            <a:ext cx="444810" cy="289657"/>
          </a:xfrm>
          <a:custGeom>
            <a:avLst/>
            <a:gdLst>
              <a:gd name="connsiteX0" fmla="*/ 49840 w 444810"/>
              <a:gd name="connsiteY0" fmla="*/ 238450 h 289657"/>
              <a:gd name="connsiteX1" fmla="*/ 37648 w 444810"/>
              <a:gd name="connsiteY1" fmla="*/ 43378 h 289657"/>
              <a:gd name="connsiteX2" fmla="*/ 427792 w 444810"/>
              <a:gd name="connsiteY2" fmla="*/ 18994 h 289657"/>
              <a:gd name="connsiteX3" fmla="*/ 342448 w 444810"/>
              <a:gd name="connsiteY3" fmla="*/ 275026 h 289657"/>
              <a:gd name="connsiteX4" fmla="*/ 49840 w 444810"/>
              <a:gd name="connsiteY4" fmla="*/ 238450 h 289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4810" h="289657">
                <a:moveTo>
                  <a:pt x="49840" y="238450"/>
                </a:moveTo>
                <a:cubicBezTo>
                  <a:pt x="-960" y="199842"/>
                  <a:pt x="-25344" y="79954"/>
                  <a:pt x="37648" y="43378"/>
                </a:cubicBezTo>
                <a:cubicBezTo>
                  <a:pt x="100640" y="6802"/>
                  <a:pt x="376992" y="-19614"/>
                  <a:pt x="427792" y="18994"/>
                </a:cubicBezTo>
                <a:cubicBezTo>
                  <a:pt x="478592" y="57602"/>
                  <a:pt x="405440" y="240482"/>
                  <a:pt x="342448" y="275026"/>
                </a:cubicBezTo>
                <a:cubicBezTo>
                  <a:pt x="279456" y="309570"/>
                  <a:pt x="100640" y="277058"/>
                  <a:pt x="49840" y="238450"/>
                </a:cubicBezTo>
                <a:close/>
              </a:path>
            </a:pathLst>
          </a:custGeom>
          <a:solidFill>
            <a:schemeClr val="lt1">
              <a:alpha val="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7543800" y="1066800"/>
            <a:ext cx="533400" cy="11819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6705599" y="609600"/>
            <a:ext cx="2286001" cy="4572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Adjust setting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76913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3581400" cy="60805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Areas </a:t>
            </a:r>
            <a:r>
              <a:rPr lang="en-US" dirty="0"/>
              <a:t>to Modify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86000"/>
            <a:ext cx="7696200" cy="4503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4800600" y="990600"/>
            <a:ext cx="838200" cy="7620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1</a:t>
            </a:r>
            <a:endParaRPr lang="en-US" sz="3200" dirty="0"/>
          </a:p>
        </p:txBody>
      </p:sp>
      <p:sp>
        <p:nvSpPr>
          <p:cNvPr id="7" name="Oval 6"/>
          <p:cNvSpPr/>
          <p:nvPr/>
        </p:nvSpPr>
        <p:spPr>
          <a:xfrm>
            <a:off x="7620000" y="1295400"/>
            <a:ext cx="838200" cy="7620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2</a:t>
            </a:r>
            <a:endParaRPr lang="en-US" sz="3200" dirty="0"/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5372100" y="1694688"/>
            <a:ext cx="952500" cy="15057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6629400" y="1981200"/>
            <a:ext cx="1219200" cy="1905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8153400" y="3009900"/>
            <a:ext cx="838200" cy="7620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3</a:t>
            </a:r>
            <a:endParaRPr lang="en-US" sz="3200" dirty="0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6743700" y="3581400"/>
            <a:ext cx="14859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8" name="Freeform 17"/>
          <p:cNvSpPr/>
          <p:nvPr/>
        </p:nvSpPr>
        <p:spPr>
          <a:xfrm>
            <a:off x="6876001" y="2602690"/>
            <a:ext cx="366626" cy="289153"/>
          </a:xfrm>
          <a:custGeom>
            <a:avLst/>
            <a:gdLst>
              <a:gd name="connsiteX0" fmla="*/ 219743 w 366626"/>
              <a:gd name="connsiteY0" fmla="*/ 6398 h 289153"/>
              <a:gd name="connsiteX1" fmla="*/ 287 w 366626"/>
              <a:gd name="connsiteY1" fmla="*/ 164894 h 289153"/>
              <a:gd name="connsiteX2" fmla="*/ 268511 w 366626"/>
              <a:gd name="connsiteY2" fmla="*/ 286814 h 289153"/>
              <a:gd name="connsiteX3" fmla="*/ 366047 w 366626"/>
              <a:gd name="connsiteY3" fmla="*/ 55166 h 289153"/>
              <a:gd name="connsiteX4" fmla="*/ 219743 w 366626"/>
              <a:gd name="connsiteY4" fmla="*/ 6398 h 2891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6626" h="289153">
                <a:moveTo>
                  <a:pt x="219743" y="6398"/>
                </a:moveTo>
                <a:cubicBezTo>
                  <a:pt x="158783" y="24686"/>
                  <a:pt x="-7841" y="118158"/>
                  <a:pt x="287" y="164894"/>
                </a:cubicBezTo>
                <a:cubicBezTo>
                  <a:pt x="8415" y="211630"/>
                  <a:pt x="207551" y="305102"/>
                  <a:pt x="268511" y="286814"/>
                </a:cubicBezTo>
                <a:cubicBezTo>
                  <a:pt x="329471" y="268526"/>
                  <a:pt x="372143" y="99870"/>
                  <a:pt x="366047" y="55166"/>
                </a:cubicBezTo>
                <a:cubicBezTo>
                  <a:pt x="359951" y="10462"/>
                  <a:pt x="280703" y="-11890"/>
                  <a:pt x="219743" y="6398"/>
                </a:cubicBezTo>
                <a:close/>
              </a:path>
            </a:pathLst>
          </a:custGeom>
          <a:solidFill>
            <a:schemeClr val="lt1">
              <a:alpha val="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914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7962" y="1373141"/>
            <a:ext cx="3965275" cy="60805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People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1219200" y="1371600"/>
            <a:ext cx="838200" cy="7620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1</a:t>
            </a:r>
            <a:endParaRPr lang="en-US" sz="32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197" y="2273487"/>
            <a:ext cx="7339203" cy="46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V="1">
            <a:off x="7315200" y="1905000"/>
            <a:ext cx="76200" cy="3048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6477000" y="1295400"/>
            <a:ext cx="1828800" cy="6096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Follow colleagues in a network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0251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40525" y="1175021"/>
            <a:ext cx="4193875" cy="60805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Edit profile 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1600200" y="1295400"/>
            <a:ext cx="838200" cy="7620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2</a:t>
            </a:r>
            <a:endParaRPr lang="en-US" sz="32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209800"/>
            <a:ext cx="75438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H="1">
            <a:off x="4114800" y="1752600"/>
            <a:ext cx="1905000" cy="2133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0356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2800" y="1296941"/>
            <a:ext cx="4193875" cy="60805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Adjust notification 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1600200" y="1295400"/>
            <a:ext cx="838200" cy="7620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3</a:t>
            </a:r>
            <a:endParaRPr lang="en-US" sz="32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209800"/>
            <a:ext cx="75438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H="1">
            <a:off x="1600200" y="1828800"/>
            <a:ext cx="2514600" cy="2590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7593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RISING_presentation_template_Global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AfricaRISING_presentation_template_Global</Template>
  <TotalTime>287</TotalTime>
  <Words>233</Words>
  <Application>Microsoft Office PowerPoint</Application>
  <PresentationFormat>On-screen Show (4:3)</PresentationFormat>
  <Paragraphs>54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AfricaRISING_presentation_template_Global</vt:lpstr>
      <vt:lpstr>1_Custom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Areas to Modify</vt:lpstr>
      <vt:lpstr>People</vt:lpstr>
      <vt:lpstr>Edit profile </vt:lpstr>
      <vt:lpstr>Adjust notification </vt:lpstr>
      <vt:lpstr>Select the Network to Adjust</vt:lpstr>
      <vt:lpstr>When should I get mail</vt:lpstr>
      <vt:lpstr>What messages do I want</vt:lpstr>
      <vt:lpstr>PowerPoint Presentation</vt:lpstr>
    </vt:vector>
  </TitlesOfParts>
  <Company>ILRI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Gashaw, Tsehay (ILRI)</dc:creator>
  <cp:lastModifiedBy>Gashaw, Tsehay (ILRI)</cp:lastModifiedBy>
  <cp:revision>37</cp:revision>
  <cp:lastPrinted>2011-10-06T11:45:23Z</cp:lastPrinted>
  <dcterms:created xsi:type="dcterms:W3CDTF">2014-09-10T11:34:25Z</dcterms:created>
  <dcterms:modified xsi:type="dcterms:W3CDTF">2014-09-11T18:49:49Z</dcterms:modified>
</cp:coreProperties>
</file>